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HK Grotesk" charset="1" panose="00000500000000000000"/>
      <p:regular r:id="rId25"/>
    </p:embeddedFont>
    <p:embeddedFont>
      <p:font typeface="Glacial Indifference Bold" charset="1" panose="00000800000000000000"/>
      <p:regular r:id="rId26"/>
    </p:embeddedFont>
    <p:embeddedFont>
      <p:font typeface="HK Grotesk Italics" charset="1" panose="00000500000000000000"/>
      <p:regular r:id="rId27"/>
    </p:embeddedFont>
    <p:embeddedFont>
      <p:font typeface="HK Grotesk Bold" charset="1" panose="00000800000000000000"/>
      <p:regular r:id="rId28"/>
    </p:embeddedFont>
    <p:embeddedFont>
      <p:font typeface="Glacial Indifference Bold Italics" charset="1" panose="000008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8301285"/>
            <a:ext cx="7801192" cy="1138413"/>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rPr>
              <a:t>Diego Barrios</a:t>
            </a:r>
          </a:p>
          <a:p>
            <a:pPr algn="ctr">
              <a:lnSpc>
                <a:spcPts val="4570"/>
              </a:lnSpc>
            </a:pPr>
            <a:r>
              <a:rPr lang="en-US" sz="3264">
                <a:solidFill>
                  <a:srgbClr val="FFFFFF"/>
                </a:solidFill>
                <a:latin typeface="HK Grotesk"/>
              </a:rPr>
              <a:t>Ruth Ruiz Diaz</a:t>
            </a:r>
          </a:p>
        </p:txBody>
      </p:sp>
      <p:sp>
        <p:nvSpPr>
          <p:cNvPr name="TextBox 5" id="5"/>
          <p:cNvSpPr txBox="true"/>
          <p:nvPr/>
        </p:nvSpPr>
        <p:spPr>
          <a:xfrm rot="0">
            <a:off x="4651632" y="3431540"/>
            <a:ext cx="8984736" cy="3462020"/>
          </a:xfrm>
          <a:prstGeom prst="rect">
            <a:avLst/>
          </a:prstGeom>
        </p:spPr>
        <p:txBody>
          <a:bodyPr anchor="t" rtlCol="false" tIns="0" lIns="0" bIns="0" rIns="0">
            <a:spAutoFit/>
          </a:bodyPr>
          <a:lstStyle/>
          <a:p>
            <a:pPr algn="ctr">
              <a:lnSpc>
                <a:spcPts val="9040"/>
              </a:lnSpc>
            </a:pPr>
            <a:r>
              <a:rPr lang="en-US" sz="8000">
                <a:solidFill>
                  <a:srgbClr val="FFFFFF"/>
                </a:solidFill>
                <a:latin typeface="Glacial Indifference Bold"/>
              </a:rPr>
              <a:t>INTELIGENCIA ARTIFICIAL APLICADA</a:t>
            </a:r>
          </a:p>
        </p:txBody>
      </p:sp>
      <p:sp>
        <p:nvSpPr>
          <p:cNvPr name="TextBox 6" id="6"/>
          <p:cNvSpPr txBox="true"/>
          <p:nvPr/>
        </p:nvSpPr>
        <p:spPr>
          <a:xfrm rot="0">
            <a:off x="6030238" y="962025"/>
            <a:ext cx="7233603" cy="523875"/>
          </a:xfrm>
          <a:prstGeom prst="rect">
            <a:avLst/>
          </a:prstGeom>
        </p:spPr>
        <p:txBody>
          <a:bodyPr anchor="t" rtlCol="false" tIns="0" lIns="0" bIns="0" rIns="0">
            <a:spAutoFit/>
          </a:bodyPr>
          <a:lstStyle/>
          <a:p>
            <a:pPr algn="l">
              <a:lnSpc>
                <a:spcPts val="4200"/>
              </a:lnSpc>
            </a:pPr>
            <a:r>
              <a:rPr lang="en-US" sz="3000">
                <a:solidFill>
                  <a:srgbClr val="769EBE"/>
                </a:solidFill>
                <a:latin typeface="HK Grotesk Italics"/>
              </a:rPr>
              <a:t>Duración de estancia hospitalaria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15041" t="0" r="-15041" b="0"/>
              </a:stretch>
            </a:blipFill>
          </p:spPr>
        </p:sp>
      </p:grpSp>
      <p:sp>
        <p:nvSpPr>
          <p:cNvPr name="TextBox 8" id="8"/>
          <p:cNvSpPr txBox="true"/>
          <p:nvPr/>
        </p:nvSpPr>
        <p:spPr>
          <a:xfrm rot="0">
            <a:off x="1028700" y="2910400"/>
            <a:ext cx="6706974"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METODOLOGIA</a:t>
            </a:r>
          </a:p>
        </p:txBody>
      </p:sp>
      <p:sp>
        <p:nvSpPr>
          <p:cNvPr name="TextBox 9" id="9"/>
          <p:cNvSpPr txBox="true"/>
          <p:nvPr/>
        </p:nvSpPr>
        <p:spPr>
          <a:xfrm rot="0">
            <a:off x="575964" y="4226296"/>
            <a:ext cx="8855488" cy="4339696"/>
          </a:xfrm>
          <a:prstGeom prst="rect">
            <a:avLst/>
          </a:prstGeom>
        </p:spPr>
        <p:txBody>
          <a:bodyPr anchor="t" rtlCol="false" tIns="0" lIns="0" bIns="0" rIns="0">
            <a:spAutoFit/>
          </a:bodyPr>
          <a:lstStyle/>
          <a:p>
            <a:pPr algn="l" marL="911273" indent="-455637" lvl="1">
              <a:lnSpc>
                <a:spcPts val="5909"/>
              </a:lnSpc>
              <a:buFont typeface="Arial"/>
              <a:buChar char="•"/>
            </a:pPr>
            <a:r>
              <a:rPr lang="en-US" sz="4220">
                <a:solidFill>
                  <a:srgbClr val="FFFFFF"/>
                </a:solidFill>
                <a:latin typeface="HK Grotesk"/>
              </a:rPr>
              <a:t>Aplicaremos técnicas de clustering (como k-means, DBSCAN o jerárquico) para agrupar países con perfiles similares.</a:t>
            </a:r>
          </a:p>
          <a:p>
            <a:pPr algn="l">
              <a:lnSpc>
                <a:spcPts val="464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7001850" y="1184043"/>
            <a:ext cx="3441837" cy="7918914"/>
          </a:xfrm>
          <a:custGeom>
            <a:avLst/>
            <a:gdLst/>
            <a:ahLst/>
            <a:cxnLst/>
            <a:rect r="r" b="b" t="t" l="l"/>
            <a:pathLst>
              <a:path h="7918914" w="3441837">
                <a:moveTo>
                  <a:pt x="0" y="0"/>
                </a:moveTo>
                <a:lnTo>
                  <a:pt x="3441837" y="0"/>
                </a:lnTo>
                <a:lnTo>
                  <a:pt x="3441837" y="7918914"/>
                </a:lnTo>
                <a:lnTo>
                  <a:pt x="0" y="7918914"/>
                </a:lnTo>
                <a:lnTo>
                  <a:pt x="0" y="0"/>
                </a:lnTo>
                <a:close/>
              </a:path>
            </a:pathLst>
          </a:custGeom>
          <a:blipFill>
            <a:blip r:embed="rId4"/>
            <a:stretch>
              <a:fillRect l="0" t="0" r="0" b="0"/>
            </a:stretch>
          </a:blipFill>
        </p:spPr>
      </p:sp>
      <p:sp>
        <p:nvSpPr>
          <p:cNvPr name="TextBox 5" id="5"/>
          <p:cNvSpPr txBox="true"/>
          <p:nvPr/>
        </p:nvSpPr>
        <p:spPr>
          <a:xfrm rot="0">
            <a:off x="6250876" y="132973"/>
            <a:ext cx="5786249" cy="895727"/>
          </a:xfrm>
          <a:prstGeom prst="rect">
            <a:avLst/>
          </a:prstGeom>
        </p:spPr>
        <p:txBody>
          <a:bodyPr anchor="t" rtlCol="false" tIns="0" lIns="0" bIns="0" rIns="0">
            <a:spAutoFit/>
          </a:bodyPr>
          <a:lstStyle/>
          <a:p>
            <a:pPr algn="l">
              <a:lnSpc>
                <a:spcPts val="6935"/>
              </a:lnSpc>
            </a:pPr>
            <a:r>
              <a:rPr lang="en-US" sz="6137">
                <a:solidFill>
                  <a:srgbClr val="FFFFFF"/>
                </a:solidFill>
                <a:latin typeface="Glacial Indifference Bold"/>
              </a:rPr>
              <a:t>RESULTADOS </a:t>
            </a:r>
          </a:p>
        </p:txBody>
      </p:sp>
      <p:sp>
        <p:nvSpPr>
          <p:cNvPr name="TextBox 6" id="6"/>
          <p:cNvSpPr txBox="true"/>
          <p:nvPr/>
        </p:nvSpPr>
        <p:spPr>
          <a:xfrm rot="0">
            <a:off x="7936058" y="9469041"/>
            <a:ext cx="5786249" cy="365125"/>
          </a:xfrm>
          <a:prstGeom prst="rect">
            <a:avLst/>
          </a:prstGeom>
        </p:spPr>
        <p:txBody>
          <a:bodyPr anchor="t" rtlCol="false" tIns="0" lIns="0" bIns="0" rIns="0">
            <a:spAutoFit/>
          </a:bodyPr>
          <a:lstStyle/>
          <a:p>
            <a:pPr algn="l">
              <a:lnSpc>
                <a:spcPts val="2824"/>
              </a:lnSpc>
            </a:pPr>
            <a:r>
              <a:rPr lang="en-US" sz="2499">
                <a:solidFill>
                  <a:srgbClr val="FFFFFF"/>
                </a:solidFill>
                <a:latin typeface="Glacial Indifference Bold Italics"/>
              </a:rPr>
              <a:t>CLUSTERING 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5093294" y="1027736"/>
            <a:ext cx="8101411" cy="8230564"/>
          </a:xfrm>
          <a:custGeom>
            <a:avLst/>
            <a:gdLst/>
            <a:ahLst/>
            <a:cxnLst/>
            <a:rect r="r" b="b" t="t" l="l"/>
            <a:pathLst>
              <a:path h="8230564" w="8101411">
                <a:moveTo>
                  <a:pt x="0" y="0"/>
                </a:moveTo>
                <a:lnTo>
                  <a:pt x="8101412" y="0"/>
                </a:lnTo>
                <a:lnTo>
                  <a:pt x="8101412" y="8230564"/>
                </a:lnTo>
                <a:lnTo>
                  <a:pt x="0" y="8230564"/>
                </a:lnTo>
                <a:lnTo>
                  <a:pt x="0" y="0"/>
                </a:lnTo>
                <a:close/>
              </a:path>
            </a:pathLst>
          </a:custGeom>
          <a:blipFill>
            <a:blip r:embed="rId4"/>
            <a:stretch>
              <a:fillRect l="0" t="0" r="0" b="0"/>
            </a:stretch>
          </a:blipFill>
        </p:spPr>
      </p:sp>
      <p:sp>
        <p:nvSpPr>
          <p:cNvPr name="TextBox 5" id="5"/>
          <p:cNvSpPr txBox="true"/>
          <p:nvPr/>
        </p:nvSpPr>
        <p:spPr>
          <a:xfrm rot="0">
            <a:off x="7936058" y="9469041"/>
            <a:ext cx="5786249" cy="365125"/>
          </a:xfrm>
          <a:prstGeom prst="rect">
            <a:avLst/>
          </a:prstGeom>
        </p:spPr>
        <p:txBody>
          <a:bodyPr anchor="t" rtlCol="false" tIns="0" lIns="0" bIns="0" rIns="0">
            <a:spAutoFit/>
          </a:bodyPr>
          <a:lstStyle/>
          <a:p>
            <a:pPr algn="l">
              <a:lnSpc>
                <a:spcPts val="2824"/>
              </a:lnSpc>
            </a:pPr>
            <a:r>
              <a:rPr lang="en-US" sz="2499">
                <a:solidFill>
                  <a:srgbClr val="FFFFFF"/>
                </a:solidFill>
                <a:latin typeface="Glacial Indifference Bold Italics"/>
              </a:rPr>
              <a:t>CLUSTERING 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3628189" y="282315"/>
            <a:ext cx="10056690" cy="4861185"/>
          </a:xfrm>
          <a:custGeom>
            <a:avLst/>
            <a:gdLst/>
            <a:ahLst/>
            <a:cxnLst/>
            <a:rect r="r" b="b" t="t" l="l"/>
            <a:pathLst>
              <a:path h="4861185" w="10056690">
                <a:moveTo>
                  <a:pt x="0" y="0"/>
                </a:moveTo>
                <a:lnTo>
                  <a:pt x="10056690" y="0"/>
                </a:lnTo>
                <a:lnTo>
                  <a:pt x="10056690" y="4861185"/>
                </a:lnTo>
                <a:lnTo>
                  <a:pt x="0" y="4861185"/>
                </a:lnTo>
                <a:lnTo>
                  <a:pt x="0" y="0"/>
                </a:lnTo>
                <a:close/>
              </a:path>
            </a:pathLst>
          </a:custGeom>
          <a:blipFill>
            <a:blip r:embed="rId4"/>
            <a:stretch>
              <a:fillRect l="0" t="0" r="0" b="0"/>
            </a:stretch>
          </a:blipFill>
        </p:spPr>
      </p:sp>
      <p:sp>
        <p:nvSpPr>
          <p:cNvPr name="Freeform 5" id="5"/>
          <p:cNvSpPr/>
          <p:nvPr/>
        </p:nvSpPr>
        <p:spPr>
          <a:xfrm flipH="false" flipV="false" rot="0">
            <a:off x="3628189" y="5143500"/>
            <a:ext cx="10056690" cy="4434330"/>
          </a:xfrm>
          <a:custGeom>
            <a:avLst/>
            <a:gdLst/>
            <a:ahLst/>
            <a:cxnLst/>
            <a:rect r="r" b="b" t="t" l="l"/>
            <a:pathLst>
              <a:path h="4434330" w="10056690">
                <a:moveTo>
                  <a:pt x="0" y="0"/>
                </a:moveTo>
                <a:lnTo>
                  <a:pt x="10056690" y="0"/>
                </a:lnTo>
                <a:lnTo>
                  <a:pt x="10056690" y="4434330"/>
                </a:lnTo>
                <a:lnTo>
                  <a:pt x="0" y="4434330"/>
                </a:lnTo>
                <a:lnTo>
                  <a:pt x="0" y="0"/>
                </a:lnTo>
                <a:close/>
              </a:path>
            </a:pathLst>
          </a:custGeom>
          <a:blipFill>
            <a:blip r:embed="rId5"/>
            <a:stretch>
              <a:fillRect l="0" t="-1125" r="0" b="-1125"/>
            </a:stretch>
          </a:blipFill>
        </p:spPr>
      </p:sp>
      <p:sp>
        <p:nvSpPr>
          <p:cNvPr name="TextBox 6" id="6"/>
          <p:cNvSpPr txBox="true"/>
          <p:nvPr/>
        </p:nvSpPr>
        <p:spPr>
          <a:xfrm rot="0">
            <a:off x="7898630" y="9745712"/>
            <a:ext cx="5786249" cy="365125"/>
          </a:xfrm>
          <a:prstGeom prst="rect">
            <a:avLst/>
          </a:prstGeom>
        </p:spPr>
        <p:txBody>
          <a:bodyPr anchor="t" rtlCol="false" tIns="0" lIns="0" bIns="0" rIns="0">
            <a:spAutoFit/>
          </a:bodyPr>
          <a:lstStyle/>
          <a:p>
            <a:pPr algn="l">
              <a:lnSpc>
                <a:spcPts val="2824"/>
              </a:lnSpc>
            </a:pPr>
            <a:r>
              <a:rPr lang="en-US" sz="2499">
                <a:solidFill>
                  <a:srgbClr val="FFFFFF"/>
                </a:solidFill>
                <a:latin typeface="Glacial Indifference Bold Italics"/>
              </a:rPr>
              <a:t>CLUSTERING 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4900351" y="622768"/>
            <a:ext cx="7542684" cy="8430816"/>
          </a:xfrm>
          <a:custGeom>
            <a:avLst/>
            <a:gdLst/>
            <a:ahLst/>
            <a:cxnLst/>
            <a:rect r="r" b="b" t="t" l="l"/>
            <a:pathLst>
              <a:path h="8430816" w="7542684">
                <a:moveTo>
                  <a:pt x="0" y="0"/>
                </a:moveTo>
                <a:lnTo>
                  <a:pt x="7542684" y="0"/>
                </a:lnTo>
                <a:lnTo>
                  <a:pt x="7542684" y="8430816"/>
                </a:lnTo>
                <a:lnTo>
                  <a:pt x="0" y="8430816"/>
                </a:lnTo>
                <a:lnTo>
                  <a:pt x="0" y="0"/>
                </a:lnTo>
                <a:close/>
              </a:path>
            </a:pathLst>
          </a:custGeom>
          <a:blipFill>
            <a:blip r:embed="rId4"/>
            <a:stretch>
              <a:fillRect l="0" t="0" r="0" b="0"/>
            </a:stretch>
          </a:blipFill>
        </p:spPr>
      </p:sp>
      <p:sp>
        <p:nvSpPr>
          <p:cNvPr name="TextBox 5" id="5"/>
          <p:cNvSpPr txBox="true"/>
          <p:nvPr/>
        </p:nvSpPr>
        <p:spPr>
          <a:xfrm rot="0">
            <a:off x="7936058" y="9469041"/>
            <a:ext cx="5786249" cy="365125"/>
          </a:xfrm>
          <a:prstGeom prst="rect">
            <a:avLst/>
          </a:prstGeom>
        </p:spPr>
        <p:txBody>
          <a:bodyPr anchor="t" rtlCol="false" tIns="0" lIns="0" bIns="0" rIns="0">
            <a:spAutoFit/>
          </a:bodyPr>
          <a:lstStyle/>
          <a:p>
            <a:pPr algn="l">
              <a:lnSpc>
                <a:spcPts val="2824"/>
              </a:lnSpc>
            </a:pPr>
            <a:r>
              <a:rPr lang="en-US" sz="2499">
                <a:solidFill>
                  <a:srgbClr val="FFFFFF"/>
                </a:solidFill>
                <a:latin typeface="Glacial Indifference Bold Italics"/>
              </a:rPr>
              <a:t>CLUSTERING 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4868836" y="375459"/>
            <a:ext cx="8550328" cy="8882841"/>
          </a:xfrm>
          <a:custGeom>
            <a:avLst/>
            <a:gdLst/>
            <a:ahLst/>
            <a:cxnLst/>
            <a:rect r="r" b="b" t="t" l="l"/>
            <a:pathLst>
              <a:path h="8882841" w="8550328">
                <a:moveTo>
                  <a:pt x="0" y="0"/>
                </a:moveTo>
                <a:lnTo>
                  <a:pt x="8550328" y="0"/>
                </a:lnTo>
                <a:lnTo>
                  <a:pt x="8550328" y="8882841"/>
                </a:lnTo>
                <a:lnTo>
                  <a:pt x="0" y="8882841"/>
                </a:lnTo>
                <a:lnTo>
                  <a:pt x="0" y="0"/>
                </a:lnTo>
                <a:close/>
              </a:path>
            </a:pathLst>
          </a:custGeom>
          <a:blipFill>
            <a:blip r:embed="rId4"/>
            <a:stretch>
              <a:fillRect l="0" t="0" r="0" b="0"/>
            </a:stretch>
          </a:blipFill>
        </p:spPr>
      </p:sp>
      <p:sp>
        <p:nvSpPr>
          <p:cNvPr name="TextBox 5" id="5"/>
          <p:cNvSpPr txBox="true"/>
          <p:nvPr/>
        </p:nvSpPr>
        <p:spPr>
          <a:xfrm rot="0">
            <a:off x="7936058" y="9469041"/>
            <a:ext cx="5786249" cy="365125"/>
          </a:xfrm>
          <a:prstGeom prst="rect">
            <a:avLst/>
          </a:prstGeom>
        </p:spPr>
        <p:txBody>
          <a:bodyPr anchor="t" rtlCol="false" tIns="0" lIns="0" bIns="0" rIns="0">
            <a:spAutoFit/>
          </a:bodyPr>
          <a:lstStyle/>
          <a:p>
            <a:pPr algn="l">
              <a:lnSpc>
                <a:spcPts val="2824"/>
              </a:lnSpc>
            </a:pPr>
            <a:r>
              <a:rPr lang="en-US" sz="2499">
                <a:solidFill>
                  <a:srgbClr val="FFFFFF"/>
                </a:solidFill>
                <a:latin typeface="Glacial Indifference Bold Italics"/>
              </a:rPr>
              <a:t>CLUSTERING 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1721602" y="625535"/>
            <a:ext cx="14844796" cy="8632765"/>
          </a:xfrm>
          <a:custGeom>
            <a:avLst/>
            <a:gdLst/>
            <a:ahLst/>
            <a:cxnLst/>
            <a:rect r="r" b="b" t="t" l="l"/>
            <a:pathLst>
              <a:path h="8632765" w="14844796">
                <a:moveTo>
                  <a:pt x="0" y="0"/>
                </a:moveTo>
                <a:lnTo>
                  <a:pt x="14844796" y="0"/>
                </a:lnTo>
                <a:lnTo>
                  <a:pt x="14844796" y="8632765"/>
                </a:lnTo>
                <a:lnTo>
                  <a:pt x="0" y="8632765"/>
                </a:lnTo>
                <a:lnTo>
                  <a:pt x="0" y="0"/>
                </a:lnTo>
                <a:close/>
              </a:path>
            </a:pathLst>
          </a:custGeom>
          <a:blipFill>
            <a:blip r:embed="rId4"/>
            <a:stretch>
              <a:fillRect l="0" t="0" r="0" b="0"/>
            </a:stretch>
          </a:blipFill>
        </p:spPr>
      </p:sp>
      <p:sp>
        <p:nvSpPr>
          <p:cNvPr name="TextBox 5" id="5"/>
          <p:cNvSpPr txBox="true"/>
          <p:nvPr/>
        </p:nvSpPr>
        <p:spPr>
          <a:xfrm rot="0">
            <a:off x="7936058" y="9469041"/>
            <a:ext cx="5786249" cy="365125"/>
          </a:xfrm>
          <a:prstGeom prst="rect">
            <a:avLst/>
          </a:prstGeom>
        </p:spPr>
        <p:txBody>
          <a:bodyPr anchor="t" rtlCol="false" tIns="0" lIns="0" bIns="0" rIns="0">
            <a:spAutoFit/>
          </a:bodyPr>
          <a:lstStyle/>
          <a:p>
            <a:pPr algn="l">
              <a:lnSpc>
                <a:spcPts val="2824"/>
              </a:lnSpc>
            </a:pPr>
            <a:r>
              <a:rPr lang="en-US" sz="2499">
                <a:solidFill>
                  <a:srgbClr val="FFFFFF"/>
                </a:solidFill>
                <a:latin typeface="Glacial Indifference Bold Italics"/>
              </a:rPr>
              <a:t>CLUSTERING 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1624926" y="656597"/>
            <a:ext cx="15038149" cy="8601703"/>
          </a:xfrm>
          <a:custGeom>
            <a:avLst/>
            <a:gdLst/>
            <a:ahLst/>
            <a:cxnLst/>
            <a:rect r="r" b="b" t="t" l="l"/>
            <a:pathLst>
              <a:path h="8601703" w="15038149">
                <a:moveTo>
                  <a:pt x="0" y="0"/>
                </a:moveTo>
                <a:lnTo>
                  <a:pt x="15038148" y="0"/>
                </a:lnTo>
                <a:lnTo>
                  <a:pt x="15038148" y="8601703"/>
                </a:lnTo>
                <a:lnTo>
                  <a:pt x="0" y="8601703"/>
                </a:lnTo>
                <a:lnTo>
                  <a:pt x="0" y="0"/>
                </a:lnTo>
                <a:close/>
              </a:path>
            </a:pathLst>
          </a:custGeom>
          <a:blipFill>
            <a:blip r:embed="rId4"/>
            <a:stretch>
              <a:fillRect l="0" t="0" r="0" b="0"/>
            </a:stretch>
          </a:blipFill>
        </p:spPr>
      </p:sp>
      <p:sp>
        <p:nvSpPr>
          <p:cNvPr name="TextBox 5" id="5"/>
          <p:cNvSpPr txBox="true"/>
          <p:nvPr/>
        </p:nvSpPr>
        <p:spPr>
          <a:xfrm rot="0">
            <a:off x="7936058" y="9469041"/>
            <a:ext cx="5786249" cy="365125"/>
          </a:xfrm>
          <a:prstGeom prst="rect">
            <a:avLst/>
          </a:prstGeom>
        </p:spPr>
        <p:txBody>
          <a:bodyPr anchor="t" rtlCol="false" tIns="0" lIns="0" bIns="0" rIns="0">
            <a:spAutoFit/>
          </a:bodyPr>
          <a:lstStyle/>
          <a:p>
            <a:pPr algn="l">
              <a:lnSpc>
                <a:spcPts val="2824"/>
              </a:lnSpc>
            </a:pPr>
            <a:r>
              <a:rPr lang="en-US" sz="2499">
                <a:solidFill>
                  <a:srgbClr val="FFFFFF"/>
                </a:solidFill>
                <a:latin typeface="Glacial Indifference Bold Italics"/>
              </a:rPr>
              <a:t>CLUSTERING 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alphaModFix amt="50000"/>
            </a:blip>
            <a:stretch>
              <a:fillRect l="0" t="0" r="0" b="0"/>
            </a:stretch>
          </a:blipFill>
        </p:spPr>
      </p:sp>
      <p:sp>
        <p:nvSpPr>
          <p:cNvPr name="TextBox 5" id="5"/>
          <p:cNvSpPr txBox="true"/>
          <p:nvPr/>
        </p:nvSpPr>
        <p:spPr>
          <a:xfrm rot="0">
            <a:off x="3773714" y="588759"/>
            <a:ext cx="9430328" cy="2063495"/>
          </a:xfrm>
          <a:prstGeom prst="rect">
            <a:avLst/>
          </a:prstGeom>
        </p:spPr>
        <p:txBody>
          <a:bodyPr anchor="t" rtlCol="false" tIns="0" lIns="0" bIns="0" rIns="0">
            <a:spAutoFit/>
          </a:bodyPr>
          <a:lstStyle/>
          <a:p>
            <a:pPr algn="r">
              <a:lnSpc>
                <a:spcPts val="8039"/>
              </a:lnSpc>
            </a:pPr>
            <a:r>
              <a:rPr lang="en-US" sz="7114">
                <a:solidFill>
                  <a:srgbClr val="FFFFFF"/>
                </a:solidFill>
                <a:latin typeface="Glacial Indifference Bold"/>
              </a:rPr>
              <a:t>CONCLUSIONES Y RECOMENDACIONES</a:t>
            </a:r>
          </a:p>
        </p:txBody>
      </p:sp>
      <p:sp>
        <p:nvSpPr>
          <p:cNvPr name="TextBox 6" id="6"/>
          <p:cNvSpPr txBox="true"/>
          <p:nvPr/>
        </p:nvSpPr>
        <p:spPr>
          <a:xfrm rot="0">
            <a:off x="0" y="3449829"/>
            <a:ext cx="18288000" cy="5265103"/>
          </a:xfrm>
          <a:prstGeom prst="rect">
            <a:avLst/>
          </a:prstGeom>
        </p:spPr>
        <p:txBody>
          <a:bodyPr anchor="t" rtlCol="false" tIns="0" lIns="0" bIns="0" rIns="0">
            <a:spAutoFit/>
          </a:bodyPr>
          <a:lstStyle/>
          <a:p>
            <a:pPr algn="ctr">
              <a:lnSpc>
                <a:spcPts val="2841"/>
              </a:lnSpc>
              <a:spcBef>
                <a:spcPct val="0"/>
              </a:spcBef>
            </a:pPr>
          </a:p>
          <a:p>
            <a:pPr algn="ctr">
              <a:lnSpc>
                <a:spcPts val="3858"/>
              </a:lnSpc>
              <a:spcBef>
                <a:spcPct val="0"/>
              </a:spcBef>
            </a:pPr>
            <a:r>
              <a:rPr lang="en-US" sz="3414">
                <a:solidFill>
                  <a:srgbClr val="FFFFFF"/>
                </a:solidFill>
                <a:latin typeface="Glacial Indifference Bold"/>
              </a:rPr>
              <a:t>PARA OBTENER RESULTADOS MÁS PRECISOS Y RELEVANTES EN LA AGRUPACIÓN, ES ESENCIAL DISPONER DE UN MAYOR CONJUNTO DE VARIABLES PARA TODOS LOS PAÍSES ANALIZADOS. ESTO PERMITIRÁ IDENTIFICAR MEJORES GRUPOS Y PATRONES.</a:t>
            </a:r>
          </a:p>
          <a:p>
            <a:pPr algn="ctr">
              <a:lnSpc>
                <a:spcPts val="4197"/>
              </a:lnSpc>
              <a:spcBef>
                <a:spcPct val="0"/>
              </a:spcBef>
            </a:pPr>
          </a:p>
          <a:p>
            <a:pPr algn="ctr">
              <a:lnSpc>
                <a:spcPts val="3858"/>
              </a:lnSpc>
              <a:spcBef>
                <a:spcPct val="0"/>
              </a:spcBef>
            </a:pPr>
            <a:r>
              <a:rPr lang="en-US" sz="3414">
                <a:solidFill>
                  <a:srgbClr val="FFFFFF"/>
                </a:solidFill>
                <a:latin typeface="Glacial Indifference Bold"/>
              </a:rPr>
              <a:t>ADEMÁS, ES CRUCIAL CONTAR CON DATOS COMPLETOS Y CONSISTENTES A LO LARGO DE TODOS LOS AÑOS EVALUADOS PARA CADA PAÍS. LA AUSENCIA DE DATOS EN CIERTOS AÑOS PARA ALGUNOS PAÍSES LIMITA EL ANÁLISIS Y PUEDE EXCLUIR AÑOS ENTEROS DEL ESTUDIO EN CIERTOS MÉTODOS QUE HEMOS IMPLEMENTADO. ASEGURARSE DE QUE CADA PAÍS TENGA DATOS DISPONIBLES PARA TODOS LOS AÑOS EN CONSIDERACIÓN PERMITIRÁ UN ANÁLISIS MÁS ROBUSTO Y FIABLE.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651632" y="4716780"/>
            <a:ext cx="8984736" cy="882015"/>
          </a:xfrm>
          <a:prstGeom prst="rect">
            <a:avLst/>
          </a:prstGeom>
        </p:spPr>
        <p:txBody>
          <a:bodyPr anchor="t" rtlCol="false" tIns="0" lIns="0" bIns="0" rIns="0">
            <a:spAutoFit/>
          </a:bodyPr>
          <a:lstStyle/>
          <a:p>
            <a:pPr algn="ctr">
              <a:lnSpc>
                <a:spcPts val="6780"/>
              </a:lnSpc>
            </a:pPr>
            <a:r>
              <a:rPr lang="en-US" sz="6000">
                <a:solidFill>
                  <a:srgbClr val="FFFFFF"/>
                </a:solidFill>
                <a:latin typeface="Glacial Indifference Bold"/>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alphaModFix amt="50000"/>
            </a:blip>
            <a:stretch>
              <a:fillRect l="0" t="0" r="0" b="0"/>
            </a:stretch>
          </a:blipFill>
        </p:spPr>
      </p:sp>
      <p:sp>
        <p:nvSpPr>
          <p:cNvPr name="TextBox 5" id="5"/>
          <p:cNvSpPr txBox="true"/>
          <p:nvPr/>
        </p:nvSpPr>
        <p:spPr>
          <a:xfrm rot="0">
            <a:off x="4978932" y="1524000"/>
            <a:ext cx="5330557" cy="1044320"/>
          </a:xfrm>
          <a:prstGeom prst="rect">
            <a:avLst/>
          </a:prstGeom>
        </p:spPr>
        <p:txBody>
          <a:bodyPr anchor="t" rtlCol="false" tIns="0" lIns="0" bIns="0" rIns="0">
            <a:spAutoFit/>
          </a:bodyPr>
          <a:lstStyle/>
          <a:p>
            <a:pPr algn="r">
              <a:lnSpc>
                <a:spcPts val="8039"/>
              </a:lnSpc>
            </a:pPr>
            <a:r>
              <a:rPr lang="en-US" sz="7114">
                <a:solidFill>
                  <a:srgbClr val="FFFFFF"/>
                </a:solidFill>
                <a:latin typeface="Glacial Indifference Bold"/>
              </a:rPr>
              <a:t>ALOS</a:t>
            </a:r>
          </a:p>
        </p:txBody>
      </p:sp>
      <p:sp>
        <p:nvSpPr>
          <p:cNvPr name="TextBox 6" id="6"/>
          <p:cNvSpPr txBox="true"/>
          <p:nvPr/>
        </p:nvSpPr>
        <p:spPr>
          <a:xfrm rot="0">
            <a:off x="2567836" y="2996763"/>
            <a:ext cx="13152328" cy="3521075"/>
          </a:xfrm>
          <a:prstGeom prst="rect">
            <a:avLst/>
          </a:prstGeom>
        </p:spPr>
        <p:txBody>
          <a:bodyPr anchor="t" rtlCol="false" tIns="0" lIns="0" bIns="0" rIns="0">
            <a:spAutoFit/>
          </a:bodyPr>
          <a:lstStyle/>
          <a:p>
            <a:pPr algn="just">
              <a:lnSpc>
                <a:spcPts val="7000"/>
              </a:lnSpc>
            </a:pPr>
            <a:r>
              <a:rPr lang="en-US" sz="5000">
                <a:solidFill>
                  <a:srgbClr val="FFFFFF"/>
                </a:solidFill>
                <a:latin typeface="HK Grotesk"/>
              </a:rPr>
              <a:t>El Average Length of Stay (ALOS), o duración media de la estancia hospitalaria, es un indicador clave en la gestión hospitalaria y la planificación de la atención médica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16369" t="0" r="-16369" b="0"/>
              </a:stretch>
            </a:blipFill>
          </p:spPr>
        </p:sp>
      </p:grpSp>
      <p:sp>
        <p:nvSpPr>
          <p:cNvPr name="TextBox 8" id="8"/>
          <p:cNvSpPr txBox="true"/>
          <p:nvPr/>
        </p:nvSpPr>
        <p:spPr>
          <a:xfrm rot="0">
            <a:off x="9496128" y="452199"/>
            <a:ext cx="8115300" cy="9637395"/>
          </a:xfrm>
          <a:prstGeom prst="rect">
            <a:avLst/>
          </a:prstGeom>
        </p:spPr>
        <p:txBody>
          <a:bodyPr anchor="t" rtlCol="false" tIns="0" lIns="0" bIns="0" rIns="0">
            <a:spAutoFit/>
          </a:bodyPr>
          <a:lstStyle/>
          <a:p>
            <a:pPr algn="r">
              <a:lnSpc>
                <a:spcPts val="5880"/>
              </a:lnSpc>
            </a:pPr>
            <a:r>
              <a:rPr lang="en-US" sz="4200">
                <a:solidFill>
                  <a:srgbClr val="FFFFFF"/>
                </a:solidFill>
                <a:latin typeface="HK Grotesk"/>
              </a:rPr>
              <a:t>El ALOS se refiere al número promedio de días que los pacientes pasan en el hospital. Generalmente se mide dividiendo el número total de días de estancia de todos los pacientes hospitalizados durante un año por el número de admisiones o altas. Se excluyen los casos diurnos. </a:t>
            </a:r>
          </a:p>
          <a:p>
            <a:pPr algn="r">
              <a:lnSpc>
                <a:spcPts val="5880"/>
              </a:lnSpc>
            </a:pPr>
            <a:r>
              <a:rPr lang="en-US" sz="4200">
                <a:solidFill>
                  <a:srgbClr val="FFFFFF"/>
                </a:solidFill>
                <a:latin typeface="HK Grotesk"/>
              </a:rPr>
              <a:t>El indicador se presenta tanto para todos los casos de cuidados agudos como para el parto sin complicaciones.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16369" t="0" r="-16369" b="0"/>
              </a:stretch>
            </a:blipFill>
          </p:spPr>
        </p:sp>
      </p:grpSp>
      <p:sp>
        <p:nvSpPr>
          <p:cNvPr name="TextBox 8" id="8"/>
          <p:cNvSpPr txBox="true"/>
          <p:nvPr/>
        </p:nvSpPr>
        <p:spPr>
          <a:xfrm rot="0">
            <a:off x="1000125" y="1285875"/>
            <a:ext cx="7673602" cy="7972425"/>
          </a:xfrm>
          <a:prstGeom prst="rect">
            <a:avLst/>
          </a:prstGeom>
        </p:spPr>
        <p:txBody>
          <a:bodyPr anchor="t" rtlCol="false" tIns="0" lIns="0" bIns="0" rIns="0">
            <a:spAutoFit/>
          </a:bodyPr>
          <a:lstStyle/>
          <a:p>
            <a:pPr algn="l">
              <a:lnSpc>
                <a:spcPts val="6299"/>
              </a:lnSpc>
            </a:pPr>
            <a:r>
              <a:rPr lang="en-US" sz="4500">
                <a:solidFill>
                  <a:srgbClr val="FFFFFF"/>
                </a:solidFill>
                <a:latin typeface="HK Grotesk"/>
              </a:rPr>
              <a:t>La duración media de la estancia hospitalaria (ALOS) se utiliza a menudo como indicador de eficiencia. En igualdad de condiciones, una estadía más corta reducirá el costo por alta y trasladará la atención de pacientes hospitalizados a entornos post-agudos menos costosos.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5644506" y="1066800"/>
            <a:ext cx="6777546" cy="1513735"/>
          </a:xfrm>
          <a:prstGeom prst="rect">
            <a:avLst/>
          </a:prstGeom>
        </p:spPr>
        <p:txBody>
          <a:bodyPr anchor="t" rtlCol="false" tIns="0" lIns="0" bIns="0" rIns="0">
            <a:spAutoFit/>
          </a:bodyPr>
          <a:lstStyle/>
          <a:p>
            <a:pPr algn="ctr">
              <a:lnSpc>
                <a:spcPts val="5959"/>
              </a:lnSpc>
            </a:pPr>
            <a:r>
              <a:rPr lang="en-US" sz="5273">
                <a:solidFill>
                  <a:srgbClr val="FFFFFF"/>
                </a:solidFill>
                <a:latin typeface="Glacial Indifference Bold"/>
              </a:rPr>
              <a:t>PLANTEAMIENTO DEL PROBLEMA</a:t>
            </a:r>
          </a:p>
        </p:txBody>
      </p:sp>
      <p:sp>
        <p:nvSpPr>
          <p:cNvPr name="TextBox 5" id="5"/>
          <p:cNvSpPr txBox="true"/>
          <p:nvPr/>
        </p:nvSpPr>
        <p:spPr>
          <a:xfrm rot="0">
            <a:off x="1044279" y="3744354"/>
            <a:ext cx="15978001" cy="6542646"/>
          </a:xfrm>
          <a:prstGeom prst="rect">
            <a:avLst/>
          </a:prstGeom>
        </p:spPr>
        <p:txBody>
          <a:bodyPr anchor="t" rtlCol="false" tIns="0" lIns="0" bIns="0" rIns="0">
            <a:spAutoFit/>
          </a:bodyPr>
          <a:lstStyle/>
          <a:p>
            <a:pPr algn="ctr" marL="1338171" indent="-669086" lvl="1">
              <a:lnSpc>
                <a:spcPts val="8677"/>
              </a:lnSpc>
              <a:buAutoNum type="arabicPeriod" startAt="1"/>
            </a:pPr>
            <a:r>
              <a:rPr lang="en-US" sz="6198">
                <a:solidFill>
                  <a:srgbClr val="FFFFFF"/>
                </a:solidFill>
                <a:latin typeface="HK Grotesk"/>
              </a:rPr>
              <a:t>¿Cómo varía la duración media de estancia hospitalaria entre países?</a:t>
            </a:r>
          </a:p>
          <a:p>
            <a:pPr algn="ctr" marL="1338171" indent="-669086" lvl="1">
              <a:lnSpc>
                <a:spcPts val="8677"/>
              </a:lnSpc>
              <a:buAutoNum type="arabicPeriod" startAt="1"/>
            </a:pPr>
            <a:r>
              <a:rPr lang="en-US" sz="6198">
                <a:solidFill>
                  <a:srgbClr val="FFFFFF"/>
                </a:solidFill>
                <a:latin typeface="HK Grotesk"/>
              </a:rPr>
              <a:t>¿Existen grupos de países con patrones similares de duración de estancia hospitalaria?</a:t>
            </a:r>
          </a:p>
          <a:p>
            <a:pPr algn="ctr">
              <a:lnSpc>
                <a:spcPts val="867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529586" y="525590"/>
            <a:ext cx="6142093"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DATA SET </a:t>
            </a:r>
          </a:p>
        </p:txBody>
      </p:sp>
      <p:sp>
        <p:nvSpPr>
          <p:cNvPr name="TextBox 5" id="5"/>
          <p:cNvSpPr txBox="true"/>
          <p:nvPr/>
        </p:nvSpPr>
        <p:spPr>
          <a:xfrm rot="0">
            <a:off x="405930" y="1739975"/>
            <a:ext cx="17418590" cy="2423384"/>
          </a:xfrm>
          <a:prstGeom prst="rect">
            <a:avLst/>
          </a:prstGeom>
        </p:spPr>
        <p:txBody>
          <a:bodyPr anchor="t" rtlCol="false" tIns="0" lIns="0" bIns="0" rIns="0">
            <a:spAutoFit/>
          </a:bodyPr>
          <a:lstStyle/>
          <a:p>
            <a:pPr algn="l" marL="994785" indent="-497393" lvl="1">
              <a:lnSpc>
                <a:spcPts val="6450"/>
              </a:lnSpc>
              <a:buFont typeface="Arial"/>
              <a:buChar char="•"/>
            </a:pPr>
            <a:r>
              <a:rPr lang="en-US" sz="4607">
                <a:solidFill>
                  <a:srgbClr val="FFFFFF"/>
                </a:solidFill>
                <a:latin typeface="HK Grotesk"/>
              </a:rPr>
              <a:t>El data set encontrado en  data.world, nos muestra entre los años 1960 a 2020, el promedio de estancia hospitalaria (ALOS) de  32 Paises. </a:t>
            </a:r>
          </a:p>
        </p:txBody>
      </p:sp>
      <p:sp>
        <p:nvSpPr>
          <p:cNvPr name="Freeform 6" id="6"/>
          <p:cNvSpPr/>
          <p:nvPr/>
        </p:nvSpPr>
        <p:spPr>
          <a:xfrm flipH="false" flipV="false" rot="0">
            <a:off x="6006611" y="3594017"/>
            <a:ext cx="6217227" cy="6296935"/>
          </a:xfrm>
          <a:custGeom>
            <a:avLst/>
            <a:gdLst/>
            <a:ahLst/>
            <a:cxnLst/>
            <a:rect r="r" b="b" t="t" l="l"/>
            <a:pathLst>
              <a:path h="6296935" w="6217227">
                <a:moveTo>
                  <a:pt x="0" y="0"/>
                </a:moveTo>
                <a:lnTo>
                  <a:pt x="6217227" y="0"/>
                </a:lnTo>
                <a:lnTo>
                  <a:pt x="6217227" y="6296935"/>
                </a:lnTo>
                <a:lnTo>
                  <a:pt x="0" y="6296935"/>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false" flipV="false" rot="0">
            <a:off x="2197881" y="1028700"/>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248622" y="1934528"/>
            <a:ext cx="16010678" cy="6808605"/>
          </a:xfrm>
          <a:custGeom>
            <a:avLst/>
            <a:gdLst/>
            <a:ahLst/>
            <a:cxnLst/>
            <a:rect r="r" b="b" t="t" l="l"/>
            <a:pathLst>
              <a:path h="6808605" w="16010678">
                <a:moveTo>
                  <a:pt x="0" y="0"/>
                </a:moveTo>
                <a:lnTo>
                  <a:pt x="16010678" y="0"/>
                </a:lnTo>
                <a:lnTo>
                  <a:pt x="16010678" y="6808604"/>
                </a:lnTo>
                <a:lnTo>
                  <a:pt x="0" y="6808604"/>
                </a:lnTo>
                <a:lnTo>
                  <a:pt x="0" y="0"/>
                </a:lnTo>
                <a:close/>
              </a:path>
            </a:pathLst>
          </a:custGeom>
          <a:blipFill>
            <a:blip r:embed="rId5"/>
            <a:stretch>
              <a:fillRect l="0" t="0" r="0" b="0"/>
            </a:stretch>
          </a:blipFill>
        </p:spPr>
      </p:sp>
      <p:sp>
        <p:nvSpPr>
          <p:cNvPr name="TextBox 6" id="6"/>
          <p:cNvSpPr txBox="true"/>
          <p:nvPr/>
        </p:nvSpPr>
        <p:spPr>
          <a:xfrm rot="0">
            <a:off x="5404936" y="504825"/>
            <a:ext cx="8704129" cy="523875"/>
          </a:xfrm>
          <a:prstGeom prst="rect">
            <a:avLst/>
          </a:prstGeom>
        </p:spPr>
        <p:txBody>
          <a:bodyPr anchor="t" rtlCol="false" tIns="0" lIns="0" bIns="0" rIns="0">
            <a:spAutoFit/>
          </a:bodyPr>
          <a:lstStyle/>
          <a:p>
            <a:pPr algn="l">
              <a:lnSpc>
                <a:spcPts val="4200"/>
              </a:lnSpc>
            </a:pPr>
            <a:r>
              <a:rPr lang="en-US" sz="3000">
                <a:solidFill>
                  <a:srgbClr val="FFFFFF"/>
                </a:solidFill>
                <a:latin typeface="HK Grotesk Italics"/>
              </a:rPr>
              <a:t>Luego del pre-procesamiento de los datos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alphaModFix amt="50000"/>
            </a:blip>
            <a:stretch>
              <a:fillRect l="0" t="0" r="0" b="0"/>
            </a:stretch>
          </a:blipFill>
        </p:spPr>
      </p:sp>
      <p:sp>
        <p:nvSpPr>
          <p:cNvPr name="Freeform 5" id="5"/>
          <p:cNvSpPr/>
          <p:nvPr/>
        </p:nvSpPr>
        <p:spPr>
          <a:xfrm flipH="false" flipV="false" rot="0">
            <a:off x="9830957" y="330491"/>
            <a:ext cx="7227127" cy="4486033"/>
          </a:xfrm>
          <a:custGeom>
            <a:avLst/>
            <a:gdLst/>
            <a:ahLst/>
            <a:cxnLst/>
            <a:rect r="r" b="b" t="t" l="l"/>
            <a:pathLst>
              <a:path h="4486033" w="7227127">
                <a:moveTo>
                  <a:pt x="0" y="0"/>
                </a:moveTo>
                <a:lnTo>
                  <a:pt x="7227127" y="0"/>
                </a:lnTo>
                <a:lnTo>
                  <a:pt x="7227127" y="4486033"/>
                </a:lnTo>
                <a:lnTo>
                  <a:pt x="0" y="4486033"/>
                </a:lnTo>
                <a:lnTo>
                  <a:pt x="0" y="0"/>
                </a:lnTo>
                <a:close/>
              </a:path>
            </a:pathLst>
          </a:custGeom>
          <a:blipFill>
            <a:blip r:embed="rId5"/>
            <a:stretch>
              <a:fillRect l="0" t="0" r="0" b="0"/>
            </a:stretch>
          </a:blipFill>
        </p:spPr>
      </p:sp>
      <p:sp>
        <p:nvSpPr>
          <p:cNvPr name="Freeform 6" id="6"/>
          <p:cNvSpPr/>
          <p:nvPr/>
        </p:nvSpPr>
        <p:spPr>
          <a:xfrm flipH="false" flipV="false" rot="0">
            <a:off x="1372703" y="330491"/>
            <a:ext cx="7017625" cy="4486033"/>
          </a:xfrm>
          <a:custGeom>
            <a:avLst/>
            <a:gdLst/>
            <a:ahLst/>
            <a:cxnLst/>
            <a:rect r="r" b="b" t="t" l="l"/>
            <a:pathLst>
              <a:path h="4486033" w="7017625">
                <a:moveTo>
                  <a:pt x="0" y="0"/>
                </a:moveTo>
                <a:lnTo>
                  <a:pt x="7017625" y="0"/>
                </a:lnTo>
                <a:lnTo>
                  <a:pt x="7017625" y="4486033"/>
                </a:lnTo>
                <a:lnTo>
                  <a:pt x="0" y="4486033"/>
                </a:lnTo>
                <a:lnTo>
                  <a:pt x="0" y="0"/>
                </a:lnTo>
                <a:close/>
              </a:path>
            </a:pathLst>
          </a:custGeom>
          <a:blipFill>
            <a:blip r:embed="rId6"/>
            <a:stretch>
              <a:fillRect l="0" t="0" r="0" b="0"/>
            </a:stretch>
          </a:blipFill>
        </p:spPr>
      </p:sp>
      <p:sp>
        <p:nvSpPr>
          <p:cNvPr name="Freeform 7" id="7"/>
          <p:cNvSpPr/>
          <p:nvPr/>
        </p:nvSpPr>
        <p:spPr>
          <a:xfrm flipH="false" flipV="false" rot="0">
            <a:off x="1372703" y="5375878"/>
            <a:ext cx="7017625" cy="4528968"/>
          </a:xfrm>
          <a:custGeom>
            <a:avLst/>
            <a:gdLst/>
            <a:ahLst/>
            <a:cxnLst/>
            <a:rect r="r" b="b" t="t" l="l"/>
            <a:pathLst>
              <a:path h="4528968" w="7017625">
                <a:moveTo>
                  <a:pt x="0" y="0"/>
                </a:moveTo>
                <a:lnTo>
                  <a:pt x="7017625" y="0"/>
                </a:lnTo>
                <a:lnTo>
                  <a:pt x="7017625" y="4528967"/>
                </a:lnTo>
                <a:lnTo>
                  <a:pt x="0" y="4528967"/>
                </a:lnTo>
                <a:lnTo>
                  <a:pt x="0" y="0"/>
                </a:lnTo>
                <a:close/>
              </a:path>
            </a:pathLst>
          </a:custGeom>
          <a:blipFill>
            <a:blip r:embed="rId7"/>
            <a:stretch>
              <a:fillRect l="0" t="0" r="0" b="0"/>
            </a:stretch>
          </a:blipFill>
        </p:spPr>
      </p:sp>
      <p:sp>
        <p:nvSpPr>
          <p:cNvPr name="Freeform 8" id="8"/>
          <p:cNvSpPr/>
          <p:nvPr/>
        </p:nvSpPr>
        <p:spPr>
          <a:xfrm flipH="false" flipV="false" rot="0">
            <a:off x="9830957" y="5313732"/>
            <a:ext cx="7227127" cy="4591113"/>
          </a:xfrm>
          <a:custGeom>
            <a:avLst/>
            <a:gdLst/>
            <a:ahLst/>
            <a:cxnLst/>
            <a:rect r="r" b="b" t="t" l="l"/>
            <a:pathLst>
              <a:path h="4591113" w="7227127">
                <a:moveTo>
                  <a:pt x="0" y="0"/>
                </a:moveTo>
                <a:lnTo>
                  <a:pt x="7227127" y="0"/>
                </a:lnTo>
                <a:lnTo>
                  <a:pt x="7227127" y="4591113"/>
                </a:lnTo>
                <a:lnTo>
                  <a:pt x="0" y="4591113"/>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6805268" y="298323"/>
            <a:ext cx="6706974" cy="730377"/>
          </a:xfrm>
          <a:prstGeom prst="rect">
            <a:avLst/>
          </a:prstGeom>
        </p:spPr>
        <p:txBody>
          <a:bodyPr anchor="t" rtlCol="false" tIns="0" lIns="0" bIns="0" rIns="0">
            <a:spAutoFit/>
          </a:bodyPr>
          <a:lstStyle/>
          <a:p>
            <a:pPr algn="l">
              <a:lnSpc>
                <a:spcPts val="5666"/>
              </a:lnSpc>
            </a:pPr>
            <a:r>
              <a:rPr lang="en-US" sz="5014">
                <a:solidFill>
                  <a:srgbClr val="FFFFFF"/>
                </a:solidFill>
                <a:latin typeface="Glacial Indifference Bold"/>
              </a:rPr>
              <a:t>OBJETIVOS </a:t>
            </a:r>
          </a:p>
        </p:txBody>
      </p:sp>
      <p:sp>
        <p:nvSpPr>
          <p:cNvPr name="TextBox 5" id="5"/>
          <p:cNvSpPr txBox="true"/>
          <p:nvPr/>
        </p:nvSpPr>
        <p:spPr>
          <a:xfrm rot="0">
            <a:off x="619696" y="976151"/>
            <a:ext cx="17048609" cy="9445230"/>
          </a:xfrm>
          <a:prstGeom prst="rect">
            <a:avLst/>
          </a:prstGeom>
        </p:spPr>
        <p:txBody>
          <a:bodyPr anchor="t" rtlCol="false" tIns="0" lIns="0" bIns="0" rIns="0">
            <a:spAutoFit/>
          </a:bodyPr>
          <a:lstStyle/>
          <a:p>
            <a:pPr algn="l">
              <a:lnSpc>
                <a:spcPts val="4900"/>
              </a:lnSpc>
            </a:pPr>
            <a:r>
              <a:rPr lang="en-US" sz="3500">
                <a:solidFill>
                  <a:srgbClr val="FFFFFF"/>
                </a:solidFill>
                <a:latin typeface="HK Grotesk Bold"/>
              </a:rPr>
              <a:t>OBJETIVO GENERAL</a:t>
            </a:r>
          </a:p>
          <a:p>
            <a:pPr algn="l" marL="755651" indent="-377825" lvl="1">
              <a:lnSpc>
                <a:spcPts val="4900"/>
              </a:lnSpc>
              <a:buFont typeface="Arial"/>
              <a:buChar char="•"/>
            </a:pPr>
            <a:r>
              <a:rPr lang="en-US" sz="3500">
                <a:solidFill>
                  <a:srgbClr val="FFFFFF"/>
                </a:solidFill>
                <a:latin typeface="HK Grotesk"/>
              </a:rPr>
              <a:t>Realizar un análisis comparativo de la estancia hospitalaria en diferentes países utilizando técnicas de clustering para identificar patrones y tendencias.</a:t>
            </a:r>
          </a:p>
          <a:p>
            <a:pPr algn="l">
              <a:lnSpc>
                <a:spcPts val="4803"/>
              </a:lnSpc>
            </a:pPr>
          </a:p>
          <a:p>
            <a:pPr algn="l">
              <a:lnSpc>
                <a:spcPts val="4803"/>
              </a:lnSpc>
            </a:pPr>
          </a:p>
          <a:p>
            <a:pPr algn="l">
              <a:lnSpc>
                <a:spcPts val="4663"/>
              </a:lnSpc>
            </a:pPr>
            <a:r>
              <a:rPr lang="en-US" sz="3331">
                <a:solidFill>
                  <a:srgbClr val="FFFFFF"/>
                </a:solidFill>
                <a:latin typeface="HK Grotesk Bold"/>
              </a:rPr>
              <a:t>OBJETIVOS ESPECÍFICOS</a:t>
            </a:r>
          </a:p>
          <a:p>
            <a:pPr algn="l" marL="755651" indent="-377825" lvl="1">
              <a:lnSpc>
                <a:spcPts val="4900"/>
              </a:lnSpc>
              <a:buFont typeface="Arial"/>
              <a:buChar char="•"/>
            </a:pPr>
            <a:r>
              <a:rPr lang="en-US" sz="3500">
                <a:solidFill>
                  <a:srgbClr val="FFFFFF"/>
                </a:solidFill>
                <a:latin typeface="HK Grotesk Bold"/>
              </a:rPr>
              <a:t>Recopilar datos de estancias hospitalarias de diferentes países.</a:t>
            </a:r>
          </a:p>
          <a:p>
            <a:pPr algn="l" marL="755651" indent="-377825" lvl="1">
              <a:lnSpc>
                <a:spcPts val="4900"/>
              </a:lnSpc>
              <a:buFont typeface="Arial"/>
              <a:buChar char="•"/>
            </a:pPr>
            <a:r>
              <a:rPr lang="en-US" sz="3500">
                <a:solidFill>
                  <a:srgbClr val="FFFFFF"/>
                </a:solidFill>
                <a:latin typeface="HK Grotesk Bold"/>
              </a:rPr>
              <a:t>Preprocesar y limpiar los datos para eliminar valores atípicos, datos faltantes y estandarizar las características relevantes.</a:t>
            </a:r>
          </a:p>
          <a:p>
            <a:pPr algn="l" marL="755651" indent="-377825" lvl="1">
              <a:lnSpc>
                <a:spcPts val="4900"/>
              </a:lnSpc>
              <a:buFont typeface="Arial"/>
              <a:buChar char="•"/>
            </a:pPr>
            <a:r>
              <a:rPr lang="en-US" sz="3500">
                <a:solidFill>
                  <a:srgbClr val="FFFFFF"/>
                </a:solidFill>
                <a:latin typeface="HK Grotesk Bold"/>
              </a:rPr>
              <a:t>Utilizar algoritmos para agrupar los datos en segmentos homogéneos basados en la duración de la estancia y otras variables relevantes.</a:t>
            </a:r>
          </a:p>
          <a:p>
            <a:pPr algn="l" marL="755651" indent="-377825" lvl="1">
              <a:lnSpc>
                <a:spcPts val="4900"/>
              </a:lnSpc>
              <a:buFont typeface="Arial"/>
              <a:buChar char="•"/>
            </a:pPr>
            <a:r>
              <a:rPr lang="en-US" sz="3500">
                <a:solidFill>
                  <a:srgbClr val="FFFFFF"/>
                </a:solidFill>
                <a:latin typeface="HK Grotesk Bold"/>
              </a:rPr>
              <a:t>Visualizar y comparar los resultados del análisis mediante gráficos y tablas</a:t>
            </a:r>
          </a:p>
          <a:p>
            <a:pPr algn="l" marL="755651" indent="-377825" lvl="1">
              <a:lnSpc>
                <a:spcPts val="4900"/>
              </a:lnSpc>
              <a:buFont typeface="Arial"/>
              <a:buChar char="•"/>
            </a:pPr>
            <a:r>
              <a:rPr lang="en-US" sz="3500">
                <a:solidFill>
                  <a:srgbClr val="FFFFFF"/>
                </a:solidFill>
                <a:latin typeface="HK Grotesk Bold"/>
              </a:rPr>
              <a:t>Interpretar los resultados obtenidos.</a:t>
            </a:r>
          </a:p>
          <a:p>
            <a:pPr algn="l">
              <a:lnSpc>
                <a:spcPts val="4663"/>
              </a:lnSpc>
            </a:pPr>
          </a:p>
          <a:p>
            <a:pPr algn="l">
              <a:lnSpc>
                <a:spcPts val="704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DAGGp7Q0Ymk</dc:identifier>
  <dcterms:modified xsi:type="dcterms:W3CDTF">2011-08-01T06:04:30Z</dcterms:modified>
  <cp:revision>1</cp:revision>
  <dc:title>Blue and Green Modern Artificial Intelligence Presentation</dc:title>
</cp:coreProperties>
</file>